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gs" Target="tags/tag49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tags" Target="../tags/tag19.xml"/><Relationship Id="rId4" Type="http://schemas.openxmlformats.org/officeDocument/2006/relationships/image" Target="../media/image16.png"/><Relationship Id="rId3" Type="http://schemas.openxmlformats.org/officeDocument/2006/relationships/tags" Target="../tags/tag18.xml"/><Relationship Id="rId2" Type="http://schemas.openxmlformats.org/officeDocument/2006/relationships/image" Target="../media/image15.png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tags" Target="../tags/tag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tags" Target="../tags/tag34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tags" Target="../tags/tag37.xml"/><Relationship Id="rId4" Type="http://schemas.openxmlformats.org/officeDocument/2006/relationships/image" Target="../media/image33.png"/><Relationship Id="rId3" Type="http://schemas.openxmlformats.org/officeDocument/2006/relationships/tags" Target="../tags/tag36.xml"/><Relationship Id="rId2" Type="http://schemas.openxmlformats.org/officeDocument/2006/relationships/image" Target="../media/image32.png"/><Relationship Id="rId1" Type="http://schemas.openxmlformats.org/officeDocument/2006/relationships/tags" Target="../tags/tag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tags" Target="../tags/tag38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tags" Target="../tags/tag41.xml"/><Relationship Id="rId4" Type="http://schemas.openxmlformats.org/officeDocument/2006/relationships/image" Target="../media/image37.png"/><Relationship Id="rId3" Type="http://schemas.openxmlformats.org/officeDocument/2006/relationships/tags" Target="../tags/tag40.xml"/><Relationship Id="rId2" Type="http://schemas.openxmlformats.org/officeDocument/2006/relationships/image" Target="../media/image36.png"/><Relationship Id="rId1" Type="http://schemas.openxmlformats.org/officeDocument/2006/relationships/tags" Target="../tags/tag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3.png"/><Relationship Id="rId7" Type="http://schemas.openxmlformats.org/officeDocument/2006/relationships/tags" Target="../tags/tag46.xml"/><Relationship Id="rId6" Type="http://schemas.openxmlformats.org/officeDocument/2006/relationships/image" Target="../media/image42.png"/><Relationship Id="rId5" Type="http://schemas.openxmlformats.org/officeDocument/2006/relationships/tags" Target="../tags/tag45.xml"/><Relationship Id="rId4" Type="http://schemas.openxmlformats.org/officeDocument/2006/relationships/image" Target="../media/image41.png"/><Relationship Id="rId3" Type="http://schemas.openxmlformats.org/officeDocument/2006/relationships/tags" Target="../tags/tag44.xml"/><Relationship Id="rId2" Type="http://schemas.openxmlformats.org/officeDocument/2006/relationships/image" Target="../media/image40.pn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tags" Target="../tags/tag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Unit 3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215" y="226695"/>
            <a:ext cx="4535170" cy="789305"/>
          </a:xfrm>
        </p:spPr>
        <p:txBody>
          <a:bodyPr/>
          <a:p>
            <a:r>
              <a:rPr lang="en-US" altLang="zh-CN"/>
              <a:t>Advance organizer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1155700"/>
            <a:ext cx="10903585" cy="5130165"/>
          </a:xfrm>
        </p:spPr>
        <p:txBody>
          <a:bodyPr>
            <a:noAutofit/>
          </a:bodyPr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Learning objectives:</a:t>
            </a:r>
            <a:endParaRPr lang="en-US" altLang="zh-CN" sz="2400"/>
          </a:p>
          <a:p>
            <a:pPr lvl="1" algn="l">
              <a:buClrTx/>
              <a:buSzTx/>
            </a:pPr>
            <a:r>
              <a:rPr lang="en-US" altLang="zh-CN" sz="2055"/>
              <a:t>Understand 4.2 Factoring Quadratic Expressions and Completing the square</a:t>
            </a:r>
            <a:endParaRPr lang="en-US" altLang="zh-CN" sz="2055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Prior knowledge:</a:t>
            </a:r>
            <a:endParaRPr lang="en-US" altLang="zh-CN" sz="2400"/>
          </a:p>
          <a:p>
            <a:pPr lvl="1"/>
            <a:r>
              <a:rPr lang="en-US" altLang="zh-CN" sz="2055">
                <a:sym typeface="+mn-ea"/>
              </a:rPr>
              <a:t>Understand </a:t>
            </a:r>
            <a:r>
              <a:rPr lang="en-US" altLang="zh-CN" sz="2055">
                <a:sym typeface="+mn-ea"/>
              </a:rPr>
              <a:t>4.1 Quadratic Functions and Transformation</a:t>
            </a:r>
            <a:endParaRPr lang="en-US" altLang="zh-CN" sz="2055"/>
          </a:p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Successful criteria:</a:t>
            </a:r>
            <a:endParaRPr lang="en-US" altLang="zh-CN" sz="2400"/>
          </a:p>
          <a:p>
            <a:pPr lvl="1"/>
            <a:r>
              <a:rPr lang="en-US" altLang="zh-CN" sz="2000"/>
              <a:t>Controlled Practice: Complete the Exit Card</a:t>
            </a:r>
            <a:endParaRPr lang="en-US" altLang="zh-CN" sz="2000"/>
          </a:p>
          <a:p>
            <a:pPr lvl="1"/>
            <a:r>
              <a:rPr lang="en-US" altLang="zh-CN" sz="2000"/>
              <a:t>Freer Practice: Complete questions to your interest</a:t>
            </a:r>
            <a:endParaRPr lang="en-US" altLang="zh-CN" sz="2000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Learning activities: </a:t>
            </a:r>
            <a:endParaRPr lang="en-US" altLang="zh-CN" sz="2400"/>
          </a:p>
          <a:p>
            <a:pPr marL="457200" lvl="1" indent="0">
              <a:buNone/>
            </a:pPr>
            <a:r>
              <a:rPr lang="en-US" altLang="zh-CN" sz="2000"/>
              <a:t>1. Preview and Vocabulary Check (10 minutes): </a:t>
            </a:r>
            <a:endParaRPr lang="en-US" altLang="zh-CN" sz="2000"/>
          </a:p>
          <a:p>
            <a:pPr marL="914400" lvl="2" indent="0">
              <a:buNone/>
            </a:pPr>
            <a:r>
              <a:rPr lang="en-US" altLang="zh-CN" sz="1665"/>
              <a:t>Quickly scan through the text and noting any unfamiliar terms.</a:t>
            </a:r>
            <a:endParaRPr lang="en-US" altLang="zh-CN" sz="1665"/>
          </a:p>
          <a:p>
            <a:pPr marL="457200" lvl="1" indent="0">
              <a:buNone/>
            </a:pPr>
            <a:r>
              <a:rPr lang="en-US" altLang="zh-CN" sz="2000"/>
              <a:t>2. Comprehend the Presentation (45 minutes):</a:t>
            </a:r>
            <a:endParaRPr lang="en-US" altLang="zh-CN" sz="2000"/>
          </a:p>
          <a:p>
            <a:pPr marL="457200" lvl="1" indent="0">
              <a:buNone/>
            </a:pPr>
            <a:r>
              <a:rPr lang="en-US" altLang="zh-CN" sz="2000"/>
              <a:t>3. Exit Card Completion (25 minutes):</a:t>
            </a:r>
            <a:endParaRPr lang="en-US" altLang="zh-CN" sz="2000"/>
          </a:p>
          <a:p>
            <a:pPr marL="457200" lvl="1" indent="0">
              <a:buNone/>
            </a:pPr>
            <a:r>
              <a:rPr lang="en-US" altLang="zh-CN" sz="2000"/>
              <a:t>4. Main Idea Summary and Reflection (5 minute): </a:t>
            </a:r>
            <a:endParaRPr lang="en-US" altLang="zh-CN" sz="2000"/>
          </a:p>
          <a:p>
            <a:pPr lvl="0"/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6415" y="5049520"/>
            <a:ext cx="386080" cy="247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5490" y="340360"/>
            <a:ext cx="10515600" cy="887730"/>
          </a:xfrm>
        </p:spPr>
        <p:txBody>
          <a:bodyPr/>
          <a:p>
            <a:r>
              <a:rPr lang="en-US" altLang="zh-CN"/>
              <a:t>Key terms: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46320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Factoring (因式分解)</a:t>
            </a:r>
            <a:r>
              <a:rPr lang="en-US" altLang="zh-CN" sz="2400"/>
              <a:t>: </a:t>
            </a:r>
            <a:r>
              <a:rPr lang="zh-CN" altLang="en-US" sz="2400"/>
              <a:t>Factoring is the process of breaking down a mathematical expression or number into its constituent factors, which are the numbers or expressions that, when multiplied together, give the original expression or number.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GCF (最大公因数)</a:t>
            </a:r>
            <a:r>
              <a:rPr lang="en-US" altLang="zh-CN" sz="2400"/>
              <a:t>: </a:t>
            </a:r>
            <a:r>
              <a:rPr lang="zh-CN" altLang="en-US" sz="2400"/>
              <a:t>GCF stands for "Greatest Common Factor," and it refers to the largest number that evenly divides two or more numbers without leaving a remainder. It is also known as the "highest common factor" or "greatest common divisor (GCD)."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Completing the Square (配方完全平方)</a:t>
            </a:r>
            <a:r>
              <a:rPr lang="en-US" altLang="zh-CN" sz="2400"/>
              <a:t>: </a:t>
            </a:r>
            <a:r>
              <a:rPr lang="zh-CN" altLang="en-US" sz="2400"/>
              <a:t>Completing the square is a mathematical technique used to manipulate a quadratic equation into a specific form, where it can be easily solved.</a:t>
            </a:r>
            <a:endParaRPr lang="zh-C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5775" y="231140"/>
            <a:ext cx="10558145" cy="20802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9405" y="264160"/>
            <a:ext cx="9350375" cy="11544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9870" y="254635"/>
            <a:ext cx="11763375" cy="25723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9575" y="199390"/>
            <a:ext cx="10653395" cy="16376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0665" y="168910"/>
            <a:ext cx="10589895" cy="17786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7685" y="379730"/>
            <a:ext cx="7708265" cy="7067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960" y="303530"/>
            <a:ext cx="10168255" cy="14770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Exit Card: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Complete the learning sheets!</a:t>
            </a:r>
            <a:endParaRPr lang="en-US" altLang="zh-CN"/>
          </a:p>
          <a:p>
            <a:r>
              <a:rPr lang="en-US" altLang="zh-CN"/>
              <a:t>1. Factoring Quadratic Expressions</a:t>
            </a:r>
            <a:endParaRPr lang="en-US" altLang="zh-CN"/>
          </a:p>
          <a:p>
            <a:r>
              <a:rPr lang="en-US" altLang="zh-CN"/>
              <a:t>2. Completing the Square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215" y="226695"/>
            <a:ext cx="4535170" cy="789305"/>
          </a:xfrm>
        </p:spPr>
        <p:txBody>
          <a:bodyPr/>
          <a:p>
            <a:r>
              <a:rPr lang="en-US" altLang="zh-CN"/>
              <a:t>Advance organizer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1155700"/>
            <a:ext cx="10903585" cy="5130165"/>
          </a:xfrm>
        </p:spPr>
        <p:txBody>
          <a:bodyPr>
            <a:noAutofit/>
          </a:bodyPr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Learning objectives:</a:t>
            </a:r>
            <a:endParaRPr lang="en-US" altLang="zh-CN" sz="2400"/>
          </a:p>
          <a:p>
            <a:pPr lvl="1" algn="l">
              <a:buClrTx/>
              <a:buSzTx/>
            </a:pPr>
            <a:r>
              <a:rPr lang="en-US" altLang="zh-CN" sz="2055"/>
              <a:t>Understand 4.1 Quadratic Functions and Transformation</a:t>
            </a:r>
            <a:endParaRPr lang="en-US" altLang="zh-CN" sz="2055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Prior knowledge:</a:t>
            </a:r>
            <a:endParaRPr lang="en-US" altLang="zh-CN" sz="2400"/>
          </a:p>
          <a:p>
            <a:pPr lvl="1"/>
            <a:r>
              <a:rPr lang="en-US" altLang="zh-CN" sz="2055">
                <a:sym typeface="+mn-ea"/>
              </a:rPr>
              <a:t>Understand </a:t>
            </a:r>
            <a:r>
              <a:rPr lang="en-US" altLang="zh-CN" sz="2055">
                <a:sym typeface="+mn-ea"/>
              </a:rPr>
              <a:t>3.3 Solving Systems of Inequalities</a:t>
            </a:r>
            <a:endParaRPr lang="en-US" altLang="zh-CN" sz="2055"/>
          </a:p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Successful criteria:</a:t>
            </a:r>
            <a:endParaRPr lang="en-US" altLang="zh-CN" sz="2400"/>
          </a:p>
          <a:p>
            <a:pPr lvl="1"/>
            <a:r>
              <a:rPr lang="en-US" altLang="zh-CN" sz="2000"/>
              <a:t>Controlled Practice: Complete the Exit Card</a:t>
            </a:r>
            <a:endParaRPr lang="en-US" altLang="zh-CN" sz="2000"/>
          </a:p>
          <a:p>
            <a:pPr lvl="1"/>
            <a:r>
              <a:rPr lang="en-US" altLang="zh-CN" sz="2000"/>
              <a:t>Freer Practice: Complete questions to your interest</a:t>
            </a:r>
            <a:endParaRPr lang="en-US" altLang="zh-CN" sz="2000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Learning activities: </a:t>
            </a:r>
            <a:endParaRPr lang="en-US" altLang="zh-CN" sz="2400"/>
          </a:p>
          <a:p>
            <a:pPr marL="457200" lvl="1" indent="0">
              <a:buNone/>
            </a:pPr>
            <a:r>
              <a:rPr lang="en-US" altLang="zh-CN" sz="2000"/>
              <a:t>1. Preview and Vocabulary Check (10 minutes): </a:t>
            </a:r>
            <a:endParaRPr lang="en-US" altLang="zh-CN" sz="2000"/>
          </a:p>
          <a:p>
            <a:pPr marL="914400" lvl="2" indent="0">
              <a:buNone/>
            </a:pPr>
            <a:r>
              <a:rPr lang="en-US" altLang="zh-CN" sz="1665"/>
              <a:t>Quickly scan through the text and noting any unfamiliar terms.</a:t>
            </a:r>
            <a:endParaRPr lang="en-US" altLang="zh-CN" sz="1665"/>
          </a:p>
          <a:p>
            <a:pPr marL="457200" lvl="1" indent="0">
              <a:buNone/>
            </a:pPr>
            <a:r>
              <a:rPr lang="en-US" altLang="zh-CN" sz="2000"/>
              <a:t>2. Comprehend the Presentation (45 minutes):</a:t>
            </a:r>
            <a:endParaRPr lang="en-US" altLang="zh-CN" sz="2000"/>
          </a:p>
          <a:p>
            <a:pPr marL="457200" lvl="1" indent="0">
              <a:buNone/>
            </a:pPr>
            <a:r>
              <a:rPr lang="en-US" altLang="zh-CN" sz="2000"/>
              <a:t>3. Exit Card Completion (25 minutes):</a:t>
            </a:r>
            <a:endParaRPr lang="en-US" altLang="zh-CN" sz="2000"/>
          </a:p>
          <a:p>
            <a:pPr marL="457200" lvl="1" indent="0">
              <a:buNone/>
            </a:pPr>
            <a:r>
              <a:rPr lang="en-US" altLang="zh-CN" sz="2000"/>
              <a:t>4. Main Idea Summary and Reflection (5 minute): </a:t>
            </a:r>
            <a:endParaRPr lang="en-US" altLang="zh-CN" sz="2000"/>
          </a:p>
          <a:p>
            <a:pPr lvl="0"/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6415" y="5049520"/>
            <a:ext cx="386080" cy="2470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215" y="226695"/>
            <a:ext cx="4535170" cy="789305"/>
          </a:xfrm>
        </p:spPr>
        <p:txBody>
          <a:bodyPr/>
          <a:p>
            <a:r>
              <a:rPr lang="en-US" altLang="zh-CN"/>
              <a:t>Advance organizer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1155700"/>
            <a:ext cx="10903585" cy="5130165"/>
          </a:xfrm>
        </p:spPr>
        <p:txBody>
          <a:bodyPr>
            <a:noAutofit/>
          </a:bodyPr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Learning objectives:</a:t>
            </a:r>
            <a:endParaRPr lang="en-US" altLang="zh-CN" sz="2400"/>
          </a:p>
          <a:p>
            <a:pPr lvl="1" algn="l">
              <a:buClrTx/>
              <a:buSzTx/>
            </a:pPr>
            <a:r>
              <a:rPr lang="en-US" altLang="zh-CN" sz="2055"/>
              <a:t>Understand 4.7 The Quadratic Formula</a:t>
            </a:r>
            <a:endParaRPr lang="en-US" altLang="zh-CN" sz="2055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Prior knowledge:</a:t>
            </a:r>
            <a:endParaRPr lang="en-US" altLang="zh-CN" sz="2400"/>
          </a:p>
          <a:p>
            <a:pPr lvl="1"/>
            <a:r>
              <a:rPr lang="en-US" altLang="zh-CN" sz="2055">
                <a:sym typeface="+mn-ea"/>
              </a:rPr>
              <a:t>Understand </a:t>
            </a:r>
            <a:r>
              <a:rPr lang="en-US" altLang="zh-CN" sz="2055">
                <a:sym typeface="+mn-ea"/>
              </a:rPr>
              <a:t>4.2 Factoring Quadratic Expressions and Completing the square</a:t>
            </a:r>
            <a:endParaRPr lang="en-US" altLang="zh-CN" sz="2055"/>
          </a:p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Successful criteria:</a:t>
            </a:r>
            <a:endParaRPr lang="en-US" altLang="zh-CN" sz="2400"/>
          </a:p>
          <a:p>
            <a:pPr lvl="1"/>
            <a:r>
              <a:rPr lang="en-US" altLang="zh-CN" sz="2000"/>
              <a:t>Controlled Practice: Complete the Exit Card</a:t>
            </a:r>
            <a:endParaRPr lang="en-US" altLang="zh-CN" sz="2000"/>
          </a:p>
          <a:p>
            <a:pPr lvl="1"/>
            <a:r>
              <a:rPr lang="en-US" altLang="zh-CN" sz="2000"/>
              <a:t>Freer Practice: Complete questions to your interest</a:t>
            </a:r>
            <a:endParaRPr lang="en-US" altLang="zh-CN" sz="2000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Learning activities: </a:t>
            </a:r>
            <a:endParaRPr lang="en-US" altLang="zh-CN" sz="2400"/>
          </a:p>
          <a:p>
            <a:pPr marL="457200" lvl="1" indent="0">
              <a:buNone/>
            </a:pPr>
            <a:r>
              <a:rPr lang="en-US" altLang="zh-CN" sz="2000"/>
              <a:t>1. Preview and Vocabulary Check (10 minutes): </a:t>
            </a:r>
            <a:endParaRPr lang="en-US" altLang="zh-CN" sz="2000"/>
          </a:p>
          <a:p>
            <a:pPr marL="914400" lvl="2" indent="0">
              <a:buNone/>
            </a:pPr>
            <a:r>
              <a:rPr lang="en-US" altLang="zh-CN" sz="1665"/>
              <a:t>Quickly scan through the text and noting any unfamiliar terms.</a:t>
            </a:r>
            <a:endParaRPr lang="en-US" altLang="zh-CN" sz="1665"/>
          </a:p>
          <a:p>
            <a:pPr marL="457200" lvl="1" indent="0">
              <a:buNone/>
            </a:pPr>
            <a:r>
              <a:rPr lang="en-US" altLang="zh-CN" sz="2000"/>
              <a:t>2. Comprehend the Presentation (45 minutes):</a:t>
            </a:r>
            <a:endParaRPr lang="en-US" altLang="zh-CN" sz="2000"/>
          </a:p>
          <a:p>
            <a:pPr marL="457200" lvl="1" indent="0">
              <a:buNone/>
            </a:pPr>
            <a:r>
              <a:rPr lang="en-US" altLang="zh-CN" sz="2000"/>
              <a:t>3. Exit Card Completion (25 minutes):</a:t>
            </a:r>
            <a:endParaRPr lang="en-US" altLang="zh-CN" sz="2000"/>
          </a:p>
          <a:p>
            <a:pPr marL="457200" lvl="1" indent="0">
              <a:buNone/>
            </a:pPr>
            <a:r>
              <a:rPr lang="en-US" altLang="zh-CN" sz="2000"/>
              <a:t>4. Main Idea Summary and Reflection (5 minute): </a:t>
            </a:r>
            <a:endParaRPr lang="en-US" altLang="zh-CN" sz="2000"/>
          </a:p>
          <a:p>
            <a:pPr lvl="0"/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6415" y="4323715"/>
            <a:ext cx="386080" cy="2470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Key terms: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/>
              <a:t>The Quadratic Formula [二次方程公式]: </a:t>
            </a:r>
            <a:r>
              <a:rPr lang="en-US" altLang="zh-CN">
                <a:sym typeface="+mn-ea"/>
              </a:rPr>
              <a:t>A formula used to find the solutions (roots) of a quadratic equation of the form ax^2 + bx + c = 0, where a, b, and c are constants, and "x" represents the variable.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Discriminant [判别式]: In the context of the quadratic equation, the discriminant is a value calculated from the coefficients of the equation (a, b, and c) and is used to determine the nature of the roots (solutions) of the equation. 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3985" y="277495"/>
            <a:ext cx="11198860" cy="25387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4495" y="267970"/>
            <a:ext cx="7449185" cy="1419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8240" y="1765300"/>
            <a:ext cx="2649220" cy="705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15200" y="1852930"/>
            <a:ext cx="2964180" cy="5708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9740" y="264795"/>
            <a:ext cx="7997190" cy="9823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0190" y="194310"/>
            <a:ext cx="11558270" cy="25247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1655" y="455295"/>
            <a:ext cx="11272520" cy="14090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8770" y="485140"/>
            <a:ext cx="11397615" cy="30441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1965" y="131445"/>
            <a:ext cx="9013825" cy="66649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3530" y="169545"/>
            <a:ext cx="10475595" cy="1697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825" y="304165"/>
            <a:ext cx="10515600" cy="878840"/>
          </a:xfrm>
        </p:spPr>
        <p:txBody>
          <a:bodyPr/>
          <a:p>
            <a:r>
              <a:rPr lang="en-US" altLang="zh-CN"/>
              <a:t>Key terms: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3830"/>
            <a:ext cx="10515600" cy="466979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000"/>
              <a:t>Parabola (抛物线): A U-shaped curve that is symmetric and can open upwards or downwards. It is a type of quadratic curve.</a:t>
            </a:r>
            <a:endParaRPr lang="en-US" altLang="zh-CN" sz="2000"/>
          </a:p>
          <a:p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Quadratic Function (二次函数): A function that can be expressed in the form f(x) = ax^2 + bx + c, where a, b, and c are constants and a is not equal to 0. It is a second-degree polynomial function.</a:t>
            </a:r>
            <a:endParaRPr lang="en-US" altLang="zh-CN" sz="2000"/>
          </a:p>
          <a:p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Vertex (顶点): The point on a parabola where it reaches its maximum (if the parabola opens downward) or minimum (if the parabola opens upward) value. It is also called the "extremum" point.</a:t>
            </a:r>
            <a:endParaRPr lang="en-US" altLang="zh-CN" sz="2000"/>
          </a:p>
          <a:p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Vertex Form (顶点形式): A specific form of writing a quadratic function as f(x) = a(x-h)^2 + k, where (h, k) represents the coordinates of the vertex of the parabola.</a:t>
            </a:r>
            <a:endParaRPr lang="en-US" altLang="zh-CN" sz="2000"/>
          </a:p>
          <a:p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Axis of Symmetry (对称轴): A vertical line that passes through the vertex of a parabola, dividing it into two equal halves that are mirror images of each other.</a:t>
            </a:r>
            <a:endParaRPr lang="en-US" altLang="zh-CN"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1775" y="256540"/>
            <a:ext cx="11283950" cy="15595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6390" y="278765"/>
            <a:ext cx="11464290" cy="24498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6710" y="501015"/>
            <a:ext cx="11023600" cy="10090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Exit Card: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Complete the quadratic formula learning sheet!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Work on your project if you finish early.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215" y="226695"/>
            <a:ext cx="4535170" cy="789305"/>
          </a:xfrm>
        </p:spPr>
        <p:txBody>
          <a:bodyPr/>
          <a:p>
            <a:r>
              <a:rPr lang="en-US" altLang="zh-CN"/>
              <a:t>Advance organizer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1155700"/>
            <a:ext cx="10903585" cy="5130165"/>
          </a:xfrm>
        </p:spPr>
        <p:txBody>
          <a:bodyPr>
            <a:noAutofit/>
          </a:bodyPr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Learning objectives:</a:t>
            </a:r>
            <a:endParaRPr lang="en-US" altLang="zh-CN" sz="2400"/>
          </a:p>
          <a:p>
            <a:pPr lvl="1" algn="l">
              <a:buClrTx/>
              <a:buSzTx/>
            </a:pPr>
            <a:r>
              <a:rPr lang="en-US" altLang="zh-CN" sz="2055"/>
              <a:t>Understand 4.8 Complex Numbers</a:t>
            </a:r>
            <a:endParaRPr lang="en-US" altLang="zh-CN" sz="2055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Prior knowledge:</a:t>
            </a:r>
            <a:endParaRPr lang="en-US" altLang="zh-CN" sz="2400"/>
          </a:p>
          <a:p>
            <a:pPr lvl="1"/>
            <a:r>
              <a:rPr lang="en-US" altLang="zh-CN" sz="2055">
                <a:sym typeface="+mn-ea"/>
              </a:rPr>
              <a:t>Understand </a:t>
            </a:r>
            <a:r>
              <a:rPr lang="en-US" altLang="zh-CN" sz="2055">
                <a:sym typeface="+mn-ea"/>
              </a:rPr>
              <a:t>4.7 The Quadratic Formula</a:t>
            </a:r>
            <a:endParaRPr lang="en-US" altLang="zh-CN" sz="2055"/>
          </a:p>
          <a:p>
            <a:pPr lvl="0">
              <a:buFont typeface="Wingdings" panose="05000000000000000000" charset="0"/>
              <a:buChar char="Ø"/>
            </a:pPr>
            <a:r>
              <a:rPr lang="en-US" altLang="zh-CN" sz="2400"/>
              <a:t>Successful criteria:</a:t>
            </a:r>
            <a:endParaRPr lang="en-US" altLang="zh-CN" sz="2400"/>
          </a:p>
          <a:p>
            <a:pPr lvl="1"/>
            <a:r>
              <a:rPr lang="en-US" altLang="zh-CN" sz="2000"/>
              <a:t>Controlled Practice: Complete the Exit Card</a:t>
            </a:r>
            <a:endParaRPr lang="en-US" altLang="zh-CN" sz="2000"/>
          </a:p>
          <a:p>
            <a:pPr lvl="1"/>
            <a:r>
              <a:rPr lang="en-US" altLang="zh-CN" sz="2000"/>
              <a:t>Freer Practice: Complete questions to your interest</a:t>
            </a:r>
            <a:endParaRPr lang="en-US" altLang="zh-CN" sz="2000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Learning activities: </a:t>
            </a:r>
            <a:endParaRPr lang="en-US" altLang="zh-CN" sz="2400"/>
          </a:p>
          <a:p>
            <a:pPr marL="457200" lvl="1" indent="0">
              <a:buNone/>
            </a:pPr>
            <a:r>
              <a:rPr lang="en-US" altLang="zh-CN" sz="2000"/>
              <a:t>1. Preview and Vocabulary Check (10 minutes): </a:t>
            </a:r>
            <a:endParaRPr lang="en-US" altLang="zh-CN" sz="2000"/>
          </a:p>
          <a:p>
            <a:pPr marL="914400" lvl="2" indent="0">
              <a:buNone/>
            </a:pPr>
            <a:r>
              <a:rPr lang="en-US" altLang="zh-CN" sz="1665"/>
              <a:t>Quickly scan through the text and noting any unfamiliar terms.</a:t>
            </a:r>
            <a:endParaRPr lang="en-US" altLang="zh-CN" sz="1665"/>
          </a:p>
          <a:p>
            <a:pPr marL="457200" lvl="1" indent="0">
              <a:buNone/>
            </a:pPr>
            <a:r>
              <a:rPr lang="en-US" altLang="zh-CN" sz="2000"/>
              <a:t>2. Comprehend the Presentation (45 minutes):</a:t>
            </a:r>
            <a:endParaRPr lang="en-US" altLang="zh-CN" sz="2000"/>
          </a:p>
          <a:p>
            <a:pPr marL="457200" lvl="1" indent="0">
              <a:buNone/>
            </a:pPr>
            <a:r>
              <a:rPr lang="en-US" altLang="zh-CN" sz="2000"/>
              <a:t>3. Exit Card Completion (25 minutes):</a:t>
            </a:r>
            <a:endParaRPr lang="en-US" altLang="zh-CN" sz="2000"/>
          </a:p>
          <a:p>
            <a:pPr marL="457200" lvl="1" indent="0">
              <a:buNone/>
            </a:pPr>
            <a:r>
              <a:rPr lang="en-US" altLang="zh-CN" sz="2000"/>
              <a:t>4. Main Idea Summary and Reflection (5 minute): </a:t>
            </a:r>
            <a:endParaRPr lang="en-US" altLang="zh-CN" sz="2000"/>
          </a:p>
          <a:p>
            <a:pPr lvl="0"/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6415" y="4323715"/>
            <a:ext cx="386080" cy="2470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020" y="167005"/>
            <a:ext cx="10515600" cy="1325563"/>
          </a:xfrm>
        </p:spPr>
        <p:txBody>
          <a:bodyPr/>
          <a:p>
            <a:r>
              <a:rPr lang="en-US" altLang="zh-CN"/>
              <a:t>Key terms: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5020" y="1492885"/>
            <a:ext cx="10515600" cy="4351338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1800"/>
              <a:t>Imaginary number[</a:t>
            </a:r>
            <a:r>
              <a:rPr lang="en-US" altLang="zh-CN" sz="1800">
                <a:sym typeface="+mn-ea"/>
              </a:rPr>
              <a:t>虚数]</a:t>
            </a:r>
            <a:r>
              <a:rPr lang="en-US" altLang="zh-CN" sz="1800"/>
              <a:t>:  An imaginary number is a number that can be written as a real number multiplied by the imaginary unit "i," where "i" is defined as the square root of -1. Imaginary numbers are often used in mathematics to extend the set of real numbers to include numbers that do not have real solutions, such as the square root of -1.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Complex number[</a:t>
            </a:r>
            <a:r>
              <a:rPr lang="en-US" altLang="zh-CN" sz="1800">
                <a:sym typeface="+mn-ea"/>
              </a:rPr>
              <a:t>复数]</a:t>
            </a:r>
            <a:r>
              <a:rPr lang="en-US" altLang="zh-CN" sz="1800"/>
              <a:t>: A complex number is a  imaginary part (bi), and they can be used to represent quantities involving both real and imaginary components.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Complex number plane [</a:t>
            </a:r>
            <a:r>
              <a:rPr lang="en-US" altLang="zh-CN" sz="1800">
                <a:sym typeface="+mn-ea"/>
              </a:rPr>
              <a:t>复平面]</a:t>
            </a:r>
            <a:r>
              <a:rPr lang="en-US" altLang="zh-CN" sz="1800"/>
              <a:t>: The complex number plane, also known as the complex plane or Argand plane, is a two-dimensional coordinate system where complex numbers are represented graphically. The horizontal axis represents the real part of a complex number, while the vertical axis represents the imaginary part. 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Complex conjugate [</a:t>
            </a:r>
            <a:r>
              <a:rPr lang="en-US" altLang="zh-CN" sz="1800">
                <a:sym typeface="+mn-ea"/>
              </a:rPr>
              <a:t>复共轭]</a:t>
            </a:r>
            <a:r>
              <a:rPr lang="en-US" altLang="zh-CN" sz="1800"/>
              <a:t>: The complex conjugate of a complex number "a + bi" is obtained by changing the sign of the imaginary part, resulting in "a - bi." In other words, the complex conjugate of a complex number switches the sign of its imaginary component while keeping the real part unchanged. </a:t>
            </a:r>
            <a:endParaRPr lang="en-US" altLang="zh-CN"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5415" y="186690"/>
            <a:ext cx="11901170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7820" y="146685"/>
            <a:ext cx="11216005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7340" y="440690"/>
            <a:ext cx="10146665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6370" y="201930"/>
            <a:ext cx="11556365" cy="57118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815" y="580390"/>
            <a:ext cx="11932285" cy="44246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940" y="279400"/>
            <a:ext cx="11297920" cy="391287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940" y="287020"/>
            <a:ext cx="11084560" cy="2031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2330" y="2771775"/>
            <a:ext cx="3082925" cy="962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14260" y="2867025"/>
            <a:ext cx="176403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8765" y="292735"/>
            <a:ext cx="11457305" cy="12026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605" y="525145"/>
            <a:ext cx="10897870" cy="1530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7355" y="2493010"/>
            <a:ext cx="4926330" cy="708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05245" y="2443480"/>
            <a:ext cx="5015230" cy="75819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2105" y="415925"/>
            <a:ext cx="10800080" cy="156908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950" y="277495"/>
            <a:ext cx="8116570" cy="1417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1015" y="1998345"/>
            <a:ext cx="3789680" cy="875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7865" y="3674110"/>
            <a:ext cx="4028440" cy="770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7220" y="5314950"/>
            <a:ext cx="4145915" cy="77089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0375" y="381000"/>
            <a:ext cx="8190865" cy="21939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380" y="198120"/>
            <a:ext cx="9243695" cy="19138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Exit Card: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Complete the complex number learning sheet!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335" y="168910"/>
            <a:ext cx="10515600" cy="1325563"/>
          </a:xfrm>
        </p:spPr>
        <p:txBody>
          <a:bodyPr/>
          <a:p>
            <a:r>
              <a:rPr lang="en-US" altLang="zh-CN"/>
              <a:t>Graphing a Quadratic Function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4335" y="1626870"/>
            <a:ext cx="11149330" cy="2700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Transformation with Quadratic Function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5630" y="1765300"/>
            <a:ext cx="9925050" cy="3092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0185"/>
            <a:ext cx="10515600" cy="1325563"/>
          </a:xfrm>
        </p:spPr>
        <p:txBody>
          <a:bodyPr/>
          <a:p>
            <a:r>
              <a:rPr lang="en-US" altLang="zh-CN"/>
              <a:t>Vertex Form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1515" y="1238885"/>
            <a:ext cx="11155680" cy="5034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Vertex Form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9605" y="1530350"/>
            <a:ext cx="9055100" cy="2026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Exit Card: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Complete Quadratic Functions and Transformation Learning sheet! 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commondata" val="eyJoZGlkIjoiMmNkNDdkZWRkOTE3NmVjODEwZTZhMzJkMGJiYjNhNjQ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5556</Words>
  <Application>WPS 演示</Application>
  <PresentationFormat>宽屏</PresentationFormat>
  <Paragraphs>135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Arial</vt:lpstr>
      <vt:lpstr>SimSun</vt:lpstr>
      <vt:lpstr>Wingdings</vt:lpstr>
      <vt:lpstr>Wingdings</vt:lpstr>
      <vt:lpstr>Calibri</vt:lpstr>
      <vt:lpstr>Microsoft YaHei</vt:lpstr>
      <vt:lpstr>Arial Unicode MS</vt:lpstr>
      <vt:lpstr>WPS</vt:lpstr>
      <vt:lpstr>Unit 3</vt:lpstr>
      <vt:lpstr>Advance organizer</vt:lpstr>
      <vt:lpstr>Key terms:</vt:lpstr>
      <vt:lpstr>PowerPoint 演示文稿</vt:lpstr>
      <vt:lpstr>Graphing a Quadratic Function</vt:lpstr>
      <vt:lpstr>Transformation with Quadratic Function</vt:lpstr>
      <vt:lpstr>Vertex Form</vt:lpstr>
      <vt:lpstr>Vertex Form</vt:lpstr>
      <vt:lpstr>Exit Card:</vt:lpstr>
      <vt:lpstr>Advance organizer</vt:lpstr>
      <vt:lpstr>Key terms: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Exit Card:</vt:lpstr>
      <vt:lpstr>Advance organizer</vt:lpstr>
      <vt:lpstr>Key terms: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Exit Card:</vt:lpstr>
      <vt:lpstr>Advance organizer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woo</dc:creator>
  <cp:lastModifiedBy>Mr Woo ^_^</cp:lastModifiedBy>
  <cp:revision>15</cp:revision>
  <dcterms:created xsi:type="dcterms:W3CDTF">2023-10-16T05:27:00Z</dcterms:created>
  <dcterms:modified xsi:type="dcterms:W3CDTF">2023-11-09T02:50:04Z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F464192E8BFE41249E132C8FEAA4E399_12</vt:lpwstr>
  </property>
  <property fmtid="{D5CDD505-2E9C-101B-9397-08002B2CF9AE}" pid="3" name="KSOProductBuildVer">
    <vt:lpwstr>2052-12.1.0.15712</vt:lpwstr>
  </property>
</Properties>
</file>